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EC18C3-1CF6-4985-B564-954BC17223A2}">
  <a:tblStyle styleId="{62EC18C3-1CF6-4985-B564-954BC17223A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4A19FB4-3BE2-49BC-83D5-2505926092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0c683ac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0c683ac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1"/>
                </a:solidFill>
              </a:rPr>
              <a:t>Haiyan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0c683acb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0c683ac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1"/>
                </a:solidFill>
              </a:rPr>
              <a:t>Haiyan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900">
                <a:solidFill>
                  <a:srgbClr val="202124"/>
                </a:solidFill>
                <a:highlight>
                  <a:srgbClr val="FFFFFF"/>
                </a:highlight>
              </a:rPr>
              <a:t>UMAP (Uniform Manifold Approximation and Projection) is </a:t>
            </a:r>
            <a:r>
              <a:rPr lang="lt" sz="900">
                <a:solidFill>
                  <a:srgbClr val="040C28"/>
                </a:solidFill>
              </a:rPr>
              <a:t>a novel manifold learning technique for dimension reduction</a:t>
            </a:r>
            <a:r>
              <a:rPr lang="lt" sz="900">
                <a:solidFill>
                  <a:srgbClr val="202124"/>
                </a:solidFill>
                <a:highlight>
                  <a:srgbClr val="FFFFFF"/>
                </a:highlight>
              </a:rPr>
              <a:t>, is a </a:t>
            </a:r>
            <a:r>
              <a:rPr lang="lt" sz="900">
                <a:solidFill>
                  <a:srgbClr val="202122"/>
                </a:solidFill>
                <a:highlight>
                  <a:srgbClr val="FFFFFF"/>
                </a:highlight>
              </a:rPr>
              <a:t>Nonlinear dimensionality reduction.</a:t>
            </a:r>
            <a:endParaRPr sz="9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0c683acb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0c683acb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t">
                <a:solidFill>
                  <a:schemeClr val="dk1"/>
                </a:solidFill>
              </a:rPr>
              <a:t>Haiyan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1074af7af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1074af7af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ff775a4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ff775a4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Hoda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0c683ab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0c683ab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Hoda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1074af7a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1074af7a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Paul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1074af7af_1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1074af7af_1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0c683acb3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0c683acb3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Haiyan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1074af7af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1074af7af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Moritz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fc39348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fc39348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1074af7a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1074af7a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0c683acb3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0c683acb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Zygis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fc393484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fc393484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Zygis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0c683acb3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0c683acb3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zygis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fc393484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fc393484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All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0c683acb3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0c683acb3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1074af7af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1074af7af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1074af7a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1074af7a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1074af7af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1074af7af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fc39348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fc39348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Morritz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fc39348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fc39348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1074af7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1074af7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4D5156"/>
                </a:solidFill>
                <a:highlight>
                  <a:srgbClr val="FFFFFF"/>
                </a:highlight>
              </a:rPr>
              <a:t>Haiyan</a:t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4D5156"/>
                </a:solidFill>
                <a:highlight>
                  <a:srgbClr val="FFFFFF"/>
                </a:highlight>
              </a:rPr>
              <a:t>Dimensionality reduction is a powerful tool for machine learning practitioners to visualize and understand large, high dimensional datasets.</a:t>
            </a:r>
            <a:br>
              <a:rPr lang="lt" sz="1050">
                <a:solidFill>
                  <a:srgbClr val="4D5156"/>
                </a:solidFill>
                <a:highlight>
                  <a:srgbClr val="FFFFFF"/>
                </a:highlight>
              </a:rPr>
            </a:br>
            <a:r>
              <a:rPr lang="lt" sz="1050">
                <a:solidFill>
                  <a:srgbClr val="4D5156"/>
                </a:solidFill>
                <a:highlight>
                  <a:srgbClr val="FFFFFF"/>
                </a:highlight>
              </a:rPr>
              <a:t>x’: x prime.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fc393484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fc393484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Moritz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1074af7a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1074af7a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Moritz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fc393484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fc393484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0c683ac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0c683ac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Haiyan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7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Models and Analysis for TeraTox dataset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45800"/>
            <a:ext cx="85206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lt">
                <a:solidFill>
                  <a:schemeClr val="dk1"/>
                </a:solidFill>
              </a:rPr>
              <a:t>Group 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Paul Geser, Moritz Glubler, </a:t>
            </a:r>
            <a:r>
              <a:rPr lang="lt">
                <a:solidFill>
                  <a:schemeClr val="dk1"/>
                </a:solidFill>
              </a:rPr>
              <a:t>Zygimants Jocys,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Hoda M</a:t>
            </a:r>
            <a:r>
              <a:rPr lang="lt">
                <a:solidFill>
                  <a:schemeClr val="dk1"/>
                </a:solidFill>
              </a:rPr>
              <a:t>azah</a:t>
            </a:r>
            <a:r>
              <a:rPr lang="lt">
                <a:solidFill>
                  <a:schemeClr val="dk1"/>
                </a:solidFill>
              </a:rPr>
              <a:t>eri, Haiyan Zhang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14828" r="0" t="0"/>
          <a:stretch/>
        </p:blipFill>
        <p:spPr>
          <a:xfrm>
            <a:off x="1909400" y="429375"/>
            <a:ext cx="5840950" cy="456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idx="4294967295" type="title"/>
          </p:nvPr>
        </p:nvSpPr>
        <p:spPr>
          <a:xfrm>
            <a:off x="156400" y="164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Data exploration on the gene count data - </a:t>
            </a:r>
            <a:r>
              <a:rPr lang="lt">
                <a:solidFill>
                  <a:srgbClr val="FF0000"/>
                </a:solidFill>
              </a:rPr>
              <a:t>PCA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0" l="0" r="0" t="15088"/>
          <a:stretch/>
        </p:blipFill>
        <p:spPr>
          <a:xfrm>
            <a:off x="152400" y="794825"/>
            <a:ext cx="8839198" cy="36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idx="4294967295" type="title"/>
          </p:nvPr>
        </p:nvSpPr>
        <p:spPr>
          <a:xfrm>
            <a:off x="311700" y="19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Data exploration on the gene count data - </a:t>
            </a:r>
            <a:r>
              <a:rPr lang="lt">
                <a:solidFill>
                  <a:srgbClr val="FF0000"/>
                </a:solidFill>
              </a:rPr>
              <a:t>UMAP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1310900" y="1196800"/>
            <a:ext cx="1827300" cy="17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5291225" y="1257850"/>
            <a:ext cx="1827300" cy="17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557300" y="1001800"/>
            <a:ext cx="33345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UMAP of human-mouse gene counts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4973975" y="1078000"/>
            <a:ext cx="2599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solidFill>
                  <a:schemeClr val="dk1"/>
                </a:solidFill>
              </a:rPr>
              <a:t>UMAP of human gene counts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25014" r="0" t="9747"/>
          <a:stretch/>
        </p:blipFill>
        <p:spPr>
          <a:xfrm>
            <a:off x="1753875" y="785900"/>
            <a:ext cx="5485125" cy="43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idx="4294967295" type="title"/>
          </p:nvPr>
        </p:nvSpPr>
        <p:spPr>
          <a:xfrm>
            <a:off x="46775" y="4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Data exploration on the logFC data - </a:t>
            </a:r>
            <a:r>
              <a:rPr lang="lt">
                <a:solidFill>
                  <a:srgbClr val="FF0000"/>
                </a:solidFill>
              </a:rPr>
              <a:t>UMAP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 sz="4000"/>
              <a:t>Factor </a:t>
            </a:r>
            <a:r>
              <a:rPr lang="lt" sz="4000"/>
              <a:t>Analysis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138" name="Google Shape;138;p25"/>
          <p:cNvSpPr txBox="1"/>
          <p:nvPr>
            <p:ph type="ctrTitle"/>
          </p:nvPr>
        </p:nvSpPr>
        <p:spPr>
          <a:xfrm>
            <a:off x="311708" y="1210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4294967295"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Correlation matrix from non germ-layer genes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50" y="937750"/>
            <a:ext cx="3950676" cy="397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Factor analysis from non germ-layer genes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3119" l="0" r="0" t="0"/>
          <a:stretch/>
        </p:blipFill>
        <p:spPr>
          <a:xfrm>
            <a:off x="137800" y="1017725"/>
            <a:ext cx="5606051" cy="37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842" y="1170125"/>
            <a:ext cx="3080759" cy="32735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580875" y="4719500"/>
            <a:ext cx="3603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Roboto"/>
                <a:ea typeface="Roboto"/>
                <a:cs typeface="Roboto"/>
                <a:sym typeface="Roboto"/>
              </a:rPr>
              <a:t>Gene enrichment analysis: ShinyGO 0.77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4294967295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Factor analysis from germ-layer genes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750" y="1170125"/>
            <a:ext cx="388140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050" y="1170125"/>
            <a:ext cx="324052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 sz="4000"/>
              <a:t>Machine learning models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30"/>
          <p:cNvGraphicFramePr/>
          <p:nvPr/>
        </p:nvGraphicFramePr>
        <p:xfrm>
          <a:off x="344425" y="123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{62EC18C3-1CF6-4985-B564-954BC17223A2}</a:tableStyleId>
              </a:tblPr>
              <a:tblGrid>
                <a:gridCol w="2005725"/>
                <a:gridCol w="1363200"/>
                <a:gridCol w="1363200"/>
                <a:gridCol w="1146125"/>
                <a:gridCol w="1345825"/>
                <a:gridCol w="1111400"/>
              </a:tblGrid>
              <a:tr h="62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Model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Accuracy (%)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Precision (%)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Recall (%)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Specificity (%)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F</a:t>
                      </a:r>
                      <a:r>
                        <a:rPr baseline="-25000" lang="lt" sz="1600"/>
                        <a:t>1</a:t>
                      </a:r>
                      <a:r>
                        <a:rPr lang="lt" sz="1600"/>
                        <a:t> (%)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Random Forest (</a:t>
                      </a:r>
                      <a:r>
                        <a:rPr lang="lt" sz="1600">
                          <a:solidFill>
                            <a:schemeClr val="dk1"/>
                          </a:solidFill>
                        </a:rPr>
                        <a:t>logFCdata</a:t>
                      </a:r>
                      <a:r>
                        <a:rPr lang="lt" sz="1600"/>
                        <a:t>)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72.7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72.4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87.5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60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79.2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Autoencoder (logFCdata) +Random Forest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79.5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78.8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92.9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56.3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600"/>
                        <a:t>85.2</a:t>
                      </a:r>
                      <a:endParaRPr sz="1600"/>
                    </a:p>
                  </a:txBody>
                  <a:tcPr marT="95250" marB="95250" marR="95250" marL="9525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0" name="Google Shape;170;p30"/>
          <p:cNvSpPr txBox="1"/>
          <p:nvPr>
            <p:ph type="title"/>
          </p:nvPr>
        </p:nvSpPr>
        <p:spPr>
          <a:xfrm>
            <a:off x="247750" y="27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Random Forest results (80%-20% splitting)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192925" y="17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Data exploration - </a:t>
            </a:r>
            <a:r>
              <a:rPr lang="lt">
                <a:solidFill>
                  <a:srgbClr val="FF0000"/>
                </a:solidFill>
              </a:rPr>
              <a:t>PCA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25" y="1497950"/>
            <a:ext cx="4055235" cy="304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764275" y="742925"/>
            <a:ext cx="364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400">
                <a:solidFill>
                  <a:schemeClr val="dk1"/>
                </a:solidFill>
              </a:rPr>
              <a:t>Chemical structure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5274525" y="670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400">
                <a:solidFill>
                  <a:schemeClr val="dk1"/>
                </a:solidFill>
              </a:rPr>
              <a:t>Gene expression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575" y="1497950"/>
            <a:ext cx="4055240" cy="304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Data Preparation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563" y="124924"/>
            <a:ext cx="6524882" cy="48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Stress related genes carry the most Mutual Information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322"/>
            <a:ext cx="9144000" cy="305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Results LOO </a:t>
            </a:r>
            <a:endParaRPr/>
          </a:p>
        </p:txBody>
      </p:sp>
      <p:graphicFrame>
        <p:nvGraphicFramePr>
          <p:cNvPr id="196" name="Google Shape;196;p34"/>
          <p:cNvGraphicFramePr/>
          <p:nvPr/>
        </p:nvGraphicFramePr>
        <p:xfrm>
          <a:off x="427650" y="74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{44A19FB4-3BE2-49BC-83D5-250592609247}</a:tableStyleId>
              </a:tblPr>
              <a:tblGrid>
                <a:gridCol w="1836550"/>
                <a:gridCol w="1379675"/>
                <a:gridCol w="1390175"/>
                <a:gridCol w="1180925"/>
                <a:gridCol w="1329175"/>
                <a:gridCol w="1172200"/>
              </a:tblGrid>
              <a:tr h="38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Accuracy (%)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</a:rPr>
                        <a:t>Precision (%)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</a:rPr>
                        <a:t>Recall (%)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</a:rPr>
                        <a:t>Specificity</a:t>
                      </a:r>
                      <a:r>
                        <a:rPr lang="lt">
                          <a:solidFill>
                            <a:schemeClr val="dk1"/>
                          </a:solidFill>
                        </a:rPr>
                        <a:t> (%)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F</a:t>
                      </a:r>
                      <a:r>
                        <a:rPr baseline="-25000" lang="lt"/>
                        <a:t>1</a:t>
                      </a:r>
                      <a:r>
                        <a:rPr lang="lt"/>
                        <a:t> (%)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TeraTox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69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73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79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53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76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Morgan Fingerprint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72.2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82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75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66.6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78.3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1</a:t>
                      </a:r>
                      <a:r>
                        <a:rPr lang="lt"/>
                        <a:t>-NN Cosine Similarity on Log Fold Change (FC)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61.2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78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73.6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50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rgbClr val="202122"/>
                          </a:solidFill>
                        </a:rPr>
                        <a:t>68</a:t>
                      </a:r>
                      <a:endParaRPr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RF with max 10 trees on 8 MI features 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/>
                        <a:t>89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/>
                        <a:t>91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lt">
                          <a:solidFill>
                            <a:schemeClr val="dk1"/>
                          </a:solidFill>
                        </a:rPr>
                        <a:t>91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/>
                        <a:t>86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/>
                        <a:t>91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Results 5-fold </a:t>
            </a:r>
            <a:endParaRPr/>
          </a:p>
        </p:txBody>
      </p:sp>
      <p:graphicFrame>
        <p:nvGraphicFramePr>
          <p:cNvPr id="202" name="Google Shape;202;p35"/>
          <p:cNvGraphicFramePr/>
          <p:nvPr/>
        </p:nvGraphicFramePr>
        <p:xfrm>
          <a:off x="427650" y="74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{44A19FB4-3BE2-49BC-83D5-250592609247}</a:tableStyleId>
              </a:tblPr>
              <a:tblGrid>
                <a:gridCol w="1836550"/>
                <a:gridCol w="1379675"/>
                <a:gridCol w="1390175"/>
                <a:gridCol w="1180925"/>
                <a:gridCol w="1329175"/>
                <a:gridCol w="1172200"/>
              </a:tblGrid>
              <a:tr h="38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Accuracy (%)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</a:rPr>
                        <a:t>Precision (%)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</a:rPr>
                        <a:t>Recall (%)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>
                          <a:solidFill>
                            <a:schemeClr val="dk1"/>
                          </a:solidFill>
                        </a:rPr>
                        <a:t>Specificity (%)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F</a:t>
                      </a:r>
                      <a:r>
                        <a:rPr baseline="-25000" lang="lt"/>
                        <a:t>1</a:t>
                      </a:r>
                      <a:r>
                        <a:rPr lang="lt"/>
                        <a:t> (%)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Morgan Fingerprint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rgbClr val="202122"/>
                          </a:solidFill>
                        </a:rPr>
                        <a:t>70</a:t>
                      </a:r>
                      <a:endParaRPr b="1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rgbClr val="202122"/>
                          </a:solidFill>
                        </a:rPr>
                        <a:t>93</a:t>
                      </a:r>
                      <a:endParaRPr b="1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rgbClr val="202122"/>
                          </a:solidFill>
                        </a:rPr>
                        <a:t>70</a:t>
                      </a:r>
                      <a:endParaRPr b="1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rgbClr val="202122"/>
                          </a:solidFill>
                        </a:rPr>
                        <a:t>60</a:t>
                      </a:r>
                      <a:endParaRPr b="1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>
                          <a:solidFill>
                            <a:srgbClr val="202122"/>
                          </a:solidFill>
                        </a:rPr>
                        <a:t>78</a:t>
                      </a:r>
                      <a:endParaRPr b="1">
                        <a:solidFill>
                          <a:srgbClr val="20212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1-NN Cosine Similarity on Log Fold Change (FC)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64.2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37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67.7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RF with max 10 trees on 8 MI features 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61.2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77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71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42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71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Conclusions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We need more data and do proper k-fold cross validation with LOO we otherfit when we 5 fold cross validation we get the results worse than with morgan fingerprints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0" l="6350" r="-6349" t="0"/>
          <a:stretch/>
        </p:blipFill>
        <p:spPr>
          <a:xfrm>
            <a:off x="1069975" y="194300"/>
            <a:ext cx="7343425" cy="48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50" y="0"/>
            <a:ext cx="44811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473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Data Preparation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Data is provided in the supplementary data of 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Consists of 36 compounds with 6 </a:t>
            </a:r>
            <a:r>
              <a:rPr lang="lt"/>
              <a:t>different</a:t>
            </a:r>
            <a:r>
              <a:rPr lang="lt"/>
              <a:t> concentrations.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84 non teratogenic feature vectors, 132 teratogenic 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453325" y="3792875"/>
            <a:ext cx="8212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[1] Optimization of the TeraTox Assay for Preclinical Teratogenicity Assessment, M. Jaklin, J. D. Zhand et al. Toxicological Sciences 188(1), 2022, 17-33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432300" y="4361675"/>
            <a:ext cx="724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lt" sz="1600">
                <a:solidFill>
                  <a:schemeClr val="dk1"/>
                </a:solidFill>
              </a:rPr>
              <a:t>Github: https://github.com/zygiauzas/Solvingteratogenicity.git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Methods &amp; Analysis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Autoencoder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100" y="987400"/>
            <a:ext cx="42005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11700" y="1293575"/>
            <a:ext cx="4200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500">
                <a:solidFill>
                  <a:srgbClr val="202124"/>
                </a:solidFill>
                <a:highlight>
                  <a:srgbClr val="FFFFFF"/>
                </a:highlight>
              </a:rPr>
              <a:t>An autoencoder is </a:t>
            </a:r>
            <a:r>
              <a:rPr lang="lt" sz="1500">
                <a:solidFill>
                  <a:srgbClr val="040C28"/>
                </a:solidFill>
              </a:rPr>
              <a:t>a type of </a:t>
            </a:r>
            <a:r>
              <a:rPr lang="lt" sz="1500">
                <a:solidFill>
                  <a:schemeClr val="dk1"/>
                </a:solidFill>
                <a:highlight>
                  <a:srgbClr val="FFFFFF"/>
                </a:highlight>
              </a:rPr>
              <a:t>unsupervised learning </a:t>
            </a:r>
            <a:r>
              <a:rPr lang="lt" sz="1500">
                <a:solidFill>
                  <a:srgbClr val="040C28"/>
                </a:solidFill>
              </a:rPr>
              <a:t>neural network. </a:t>
            </a:r>
            <a:endParaRPr sz="1500">
              <a:solidFill>
                <a:srgbClr val="040C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40C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500">
                <a:solidFill>
                  <a:srgbClr val="040C28"/>
                </a:solidFill>
              </a:rPr>
              <a:t>It contains </a:t>
            </a:r>
            <a:r>
              <a:rPr lang="lt" sz="1500">
                <a:solidFill>
                  <a:schemeClr val="dk1"/>
                </a:solidFill>
                <a:highlight>
                  <a:srgbClr val="FFFFFF"/>
                </a:highlight>
              </a:rPr>
              <a:t>2 functions: an encoding function that transforms the input data, and a decoding function that recreates the input data from the encoded representation.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40C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500">
                <a:solidFill>
                  <a:srgbClr val="040C28"/>
                </a:solidFill>
              </a:rPr>
              <a:t>It is used to</a:t>
            </a:r>
            <a:r>
              <a:rPr lang="lt" sz="15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b="1" lang="lt" sz="1500">
                <a:solidFill>
                  <a:srgbClr val="202122"/>
                </a:solidFill>
                <a:highlight>
                  <a:srgbClr val="FFFFFF"/>
                </a:highlight>
              </a:rPr>
              <a:t>extract essential features</a:t>
            </a:r>
            <a:r>
              <a:rPr lang="lt" sz="15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b="1" lang="lt" sz="1500">
                <a:solidFill>
                  <a:srgbClr val="202122"/>
                </a:solidFill>
                <a:highlight>
                  <a:srgbClr val="FFFFFF"/>
                </a:highlight>
              </a:rPr>
              <a:t>dimension reduction.</a:t>
            </a:r>
            <a:endParaRPr b="1" sz="1500"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2476900" y="94550"/>
            <a:ext cx="43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lt" sz="2720"/>
              <a:t>Machine learning models</a:t>
            </a:r>
            <a:endParaRPr sz="27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KNN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414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Look for the </a:t>
            </a:r>
            <a:r>
              <a:rPr i="1" lang="lt"/>
              <a:t>k</a:t>
            </a:r>
            <a:r>
              <a:rPr lang="lt"/>
              <a:t> nearest neighbours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Classify new point based on the majority of the groups in the set of </a:t>
            </a:r>
            <a:r>
              <a:rPr i="1" lang="lt"/>
              <a:t>k</a:t>
            </a:r>
            <a:r>
              <a:rPr lang="lt"/>
              <a:t> neighbours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To avoid draws, pick an odd </a:t>
            </a:r>
            <a:r>
              <a:rPr i="1" lang="lt"/>
              <a:t>k</a:t>
            </a:r>
            <a:r>
              <a:rPr lang="lt"/>
              <a:t> if only two groups are considered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t"/>
              <a:t>We used </a:t>
            </a:r>
            <a:r>
              <a:rPr i="1" lang="lt"/>
              <a:t>k</a:t>
            </a:r>
            <a:r>
              <a:rPr lang="lt"/>
              <a:t>=1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450" y="1366864"/>
            <a:ext cx="4485852" cy="29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00" y="1307050"/>
            <a:ext cx="4143000" cy="31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Random Forest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237525" y="1404025"/>
            <a:ext cx="373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500">
                <a:solidFill>
                  <a:srgbClr val="202124"/>
                </a:solidFill>
                <a:highlight>
                  <a:srgbClr val="FFFFFF"/>
                </a:highlight>
              </a:rPr>
              <a:t>Random forest is </a:t>
            </a:r>
            <a:r>
              <a:rPr lang="lt" sz="1500">
                <a:solidFill>
                  <a:srgbClr val="040C28"/>
                </a:solidFill>
              </a:rPr>
              <a:t>a commonly-used machine learning algorithm, </a:t>
            </a:r>
            <a:r>
              <a:rPr lang="lt" sz="1500">
                <a:solidFill>
                  <a:srgbClr val="040C28"/>
                </a:solidFill>
              </a:rPr>
              <a:t>which combines the output of multiple decision trees to reach a single result</a:t>
            </a:r>
            <a:r>
              <a:rPr lang="lt" sz="15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300" y="713125"/>
            <a:ext cx="4865175" cy="3237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1210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 sz="4000"/>
              <a:t>Analysis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" sz="4000"/>
              <a:t>-d</a:t>
            </a:r>
            <a:r>
              <a:rPr lang="lt" sz="4000"/>
              <a:t>ata exploration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19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Data exploration on the gene count data - </a:t>
            </a:r>
            <a:r>
              <a:rPr lang="lt">
                <a:solidFill>
                  <a:srgbClr val="FF0000"/>
                </a:solidFill>
              </a:rPr>
              <a:t>PCA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19"/>
            <a:ext cx="4419599" cy="331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7725"/>
            <a:ext cx="4419599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